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8_E48E4A7E.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4" r:id="rId2"/>
    <p:sldId id="256" r:id="rId3"/>
    <p:sldId id="265" r:id="rId4"/>
    <p:sldId id="257" r:id="rId5"/>
    <p:sldId id="266" r:id="rId6"/>
    <p:sldId id="258" r:id="rId7"/>
    <p:sldId id="259" r:id="rId8"/>
    <p:sldId id="260" r:id="rId9"/>
    <p:sldId id="261" r:id="rId10"/>
    <p:sldId id="263"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BE0DA8-4E6C-950D-763E-3B7CB5D5CBAF}" name="Felix Salmeron" initials="FS" userId="b890fdbf53b7658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modernComment_108_E48E4A7E.xml><?xml version="1.0" encoding="utf-8"?>
<p188:cmLst xmlns:a="http://schemas.openxmlformats.org/drawingml/2006/main" xmlns:r="http://schemas.openxmlformats.org/officeDocument/2006/relationships" xmlns:p188="http://schemas.microsoft.com/office/powerpoint/2018/8/main">
  <p188:cm id="{CF4A1314-03BF-4F0D-B0FB-0C89DCDF79DF}" authorId="{E2BE0DA8-4E6C-950D-763E-3B7CB5D5CBAF}" created="2026-07-01T17:21:15.855">
    <pc:sldMkLst xmlns:pc="http://schemas.microsoft.com/office/powerpoint/2013/main/command">
      <pc:docMk/>
      <pc:sldMk cId="3834530430" sldId="264"/>
    </pc:sldMkLst>
    <p188:txBody>
      <a:bodyPr/>
      <a:lstStyle/>
      <a:p>
        <a:r>
          <a:rPr lang="en-US"/>
          <a:t>how do i add timing and transition tpo each slide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9F72DD-F85A-4A23-BBCB-A3002FF9D34D}" type="datetimeFigureOut">
              <a:t>8/9/26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15F641-15CB-4E21-8F6D-E938C3C26A3B}" type="slidenum">
              <a:t>‹#›</a:t>
            </a:fld>
            <a:endParaRPr lang="en-US"/>
          </a:p>
        </p:txBody>
      </p:sp>
    </p:spTree>
    <p:extLst>
      <p:ext uri="{BB962C8B-B14F-4D97-AF65-F5344CB8AC3E}">
        <p14:creationId xmlns:p14="http://schemas.microsoft.com/office/powerpoint/2010/main" val="3346645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These presentations are based on historical research compiled by Felix Salmeron, Jumano Elder. They are inspired by the traditions, values, and oral teachings of the Jumano people and are presented in the spirit that knowledge was shared from one generation to the next. This work is dedicated to preserving Jumano history so future generations will remember who the Jumano people were, and who they continue to be.</a:t>
            </a:r>
            <a:endParaRPr lang="en-US"/>
          </a:p>
          <a:p>
            <a:endParaRPr lang="en-US" i="1" dirty="0">
              <a:ea typeface="Calibri"/>
              <a:cs typeface="Calibri"/>
            </a:endParaRPr>
          </a:p>
          <a:p>
            <a:r>
              <a:rPr lang="en-US"/>
              <a:t>Come, walk with me through the homeland of the Jumano people, where every trail has a story, every mountain holds a memory, and every living thing has a purpose.</a:t>
            </a:r>
          </a:p>
          <a:p>
            <a:r>
              <a:rPr lang="en-US"/>
              <a:t>These presentations are based on historical research compiled by Felix Salmeron, Jumano Elder. They are inspired by the traditions, values, and oral teachings of the Jumano people and are presented in the spirit that knowledge was shared from one generation to the next.</a:t>
            </a:r>
          </a:p>
          <a:p>
            <a:r>
              <a:rPr lang="en-US"/>
              <a:t>This work is dedicated to preserving Jumano history so that future generations will remember who the Jumano people were, and who they continue to be.</a:t>
            </a:r>
          </a:p>
          <a:p>
            <a:r>
              <a:rPr lang="en-US"/>
              <a:t>As the first light of morning reaches across the desert, the Jumano village awakens. Smoke rises gently from adobe homes, birds greet the new day, and the cool breeze carries the fragrance of mesquite and sage.</a:t>
            </a:r>
          </a:p>
          <a:p>
            <a:r>
              <a:rPr lang="en-US"/>
              <a:t>For the Jumano people, every sunrise was a gift from the Creator—a reminder that another day had been given to learn from the land, to care for one another, and to live in harmony with all living things.</a:t>
            </a:r>
          </a:p>
          <a:p>
            <a:r>
              <a:rPr lang="en-US"/>
              <a:t>Today, we begin another journey with young Manito. He will not teach us with words. Instead, he will teach us by watching, by listening, and by learning from the world around him... just as Jumano children have done for generations.</a:t>
            </a:r>
          </a:p>
          <a:p>
            <a:r>
              <a:rPr lang="en-US"/>
              <a:t>Come... let us begin.</a:t>
            </a:r>
          </a:p>
          <a:p>
            <a:endParaRPr lang="en-US" i="1" dirty="0">
              <a:ea typeface="Calibri"/>
              <a:cs typeface="Calibri"/>
            </a:endParaRPr>
          </a:p>
          <a:p>
            <a:endParaRPr lang="en-US" i="1" dirty="0">
              <a:ea typeface="Calibri"/>
              <a:cs typeface="Calibri"/>
            </a:endParaRPr>
          </a:p>
          <a:p>
            <a:br>
              <a:rPr lang="en-US" dirty="0"/>
            </a:br>
            <a:endParaRPr lang="en-US" dirty="0"/>
          </a:p>
          <a:p>
            <a:r>
              <a:rPr lang="en-US"/>
              <a:t>The Story</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1</a:t>
            </a:fld>
            <a:endParaRPr lang="en-US"/>
          </a:p>
        </p:txBody>
      </p:sp>
    </p:spTree>
    <p:extLst>
      <p:ext uri="{BB962C8B-B14F-4D97-AF65-F5344CB8AC3E}">
        <p14:creationId xmlns:p14="http://schemas.microsoft.com/office/powerpoint/2010/main" val="153281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Soft Native flute plays. The desert awakens as the sun rises over the Jumano village.)</a:t>
            </a:r>
            <a:endParaRPr lang="en-US">
              <a:solidFill>
                <a:srgbClr val="444444"/>
              </a:solidFill>
            </a:endParaRPr>
          </a:p>
          <a:p>
            <a:r>
              <a:rPr lang="en-US" b="1"/>
              <a:t>Narrator:</a:t>
            </a:r>
            <a:endParaRPr lang="en-US">
              <a:solidFill>
                <a:srgbClr val="444444"/>
              </a:solidFill>
            </a:endParaRPr>
          </a:p>
          <a:p>
            <a:r>
              <a:rPr lang="en-US"/>
              <a:t>"The morning sun climbed slowly above the eastern horizon as Manito walked beside one of the respected elders of his village.</a:t>
            </a:r>
            <a:endParaRPr lang="en-US">
              <a:solidFill>
                <a:srgbClr val="444444"/>
              </a:solidFill>
            </a:endParaRPr>
          </a:p>
          <a:p>
            <a:r>
              <a:rPr lang="en-US"/>
              <a:t>Among the Jumano people, wisdom was not hurried. It was shared one step at a time, one season at a time, and one generation at a time.</a:t>
            </a:r>
          </a:p>
          <a:p>
            <a:r>
              <a:rPr lang="en-US"/>
              <a:t>Children learned by observing the world around them. They watched the changing seasons, listened to the sounds of the desert, and discovered that every living thing had a place within the Creator's design.</a:t>
            </a:r>
          </a:p>
          <a:p>
            <a:r>
              <a:rPr lang="en-US"/>
              <a:t>As they walked beyond the village, the elder said very little.</a:t>
            </a:r>
          </a:p>
          <a:p>
            <a:r>
              <a:rPr lang="en-US"/>
              <a:t>He understood that the greatest teacher was not himself.</a:t>
            </a:r>
          </a:p>
          <a:p>
            <a:r>
              <a:rPr lang="en-US"/>
              <a:t>The greatest teacher was the land.</a:t>
            </a:r>
          </a:p>
          <a:p>
            <a:r>
              <a:rPr lang="en-US"/>
              <a:t>And today, the land was about to share another lesson."</a:t>
            </a:r>
          </a:p>
          <a:p>
            <a:endParaRPr lang="en-US" dirty="0">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2</a:t>
            </a:fld>
            <a:endParaRPr lang="en-US"/>
          </a:p>
        </p:txBody>
      </p:sp>
    </p:spTree>
    <p:extLst>
      <p:ext uri="{BB962C8B-B14F-4D97-AF65-F5344CB8AC3E}">
        <p14:creationId xmlns:p14="http://schemas.microsoft.com/office/powerpoint/2010/main" val="3129832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heir journey led them away from the village and into the quiet desert.</a:t>
            </a:r>
          </a:p>
          <a:p>
            <a:r>
              <a:rPr lang="en-US"/>
              <a:t>After walking for some time, the elder stopped beside a small desert shrub.</a:t>
            </a:r>
          </a:p>
          <a:p>
            <a:r>
              <a:rPr lang="en-US"/>
              <a:t>He did not begin with words.</a:t>
            </a:r>
          </a:p>
          <a:p>
            <a:r>
              <a:rPr lang="en-US"/>
              <a:t>Instead, he knelt beside the plant and carefully examined its leaves, allowing Manito to watch every movement.</a:t>
            </a:r>
          </a:p>
          <a:p>
            <a:r>
              <a:rPr lang="en-US"/>
              <a:t>Among the Jumano people, learning often began with patience.</a:t>
            </a:r>
          </a:p>
          <a:p>
            <a:r>
              <a:rPr lang="en-US"/>
              <a:t>Before understanding could come, there had to be careful observation.</a:t>
            </a:r>
          </a:p>
          <a:p>
            <a:r>
              <a:rPr lang="en-US"/>
              <a:t>The plants of the desert were more than part of the landscape. They provided food, medicine, shelter, and materials for everyday life. To know the land was to know how to live upon it.</a:t>
            </a:r>
          </a:p>
          <a:p>
            <a:r>
              <a:rPr lang="en-US"/>
              <a:t>Manito watched closely.</a:t>
            </a:r>
          </a:p>
          <a:p>
            <a:r>
              <a:rPr lang="en-US"/>
              <a:t>Without speaking, he was beginning to understand that even the smallest plant had a purpose."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4</a:t>
            </a:fld>
            <a:endParaRPr lang="en-US"/>
          </a:p>
        </p:txBody>
      </p:sp>
    </p:spTree>
    <p:extLst>
      <p:ext uri="{BB962C8B-B14F-4D97-AF65-F5344CB8AC3E}">
        <p14:creationId xmlns:p14="http://schemas.microsoft.com/office/powerpoint/2010/main" val="1941498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them, a small stream flowed quietly through the desert.</a:t>
            </a:r>
          </a:p>
          <a:p>
            <a:r>
              <a:rPr lang="en-US"/>
              <a:t>To many people, it might have seemed like nothing more than a narrow ribbon of water.</a:t>
            </a:r>
          </a:p>
          <a:p>
            <a:r>
              <a:rPr lang="en-US"/>
              <a:t>But to the Jumano people, water was life.</a:t>
            </a:r>
          </a:p>
          <a:p>
            <a:r>
              <a:rPr lang="en-US"/>
              <a:t>Where water flowed, plants took root.</a:t>
            </a:r>
          </a:p>
          <a:p>
            <a:r>
              <a:rPr lang="en-US"/>
              <a:t>Where plants grew, animals found food and shelter.</a:t>
            </a:r>
          </a:p>
          <a:p>
            <a:r>
              <a:rPr lang="en-US"/>
              <a:t>And where animals gathered, people could also find the things they needed to live.</a:t>
            </a:r>
          </a:p>
          <a:p>
            <a:r>
              <a:rPr lang="en-US"/>
              <a:t>The elder lowered his hand toward the stream, inviting Manito to observe.</a:t>
            </a:r>
          </a:p>
          <a:p>
            <a:r>
              <a:rPr lang="en-US"/>
              <a:t>There was no need for many words.</a:t>
            </a:r>
          </a:p>
          <a:p>
            <a:r>
              <a:rPr lang="en-US"/>
              <a:t>The flowing water was telling its own story.</a:t>
            </a:r>
          </a:p>
          <a:p>
            <a:r>
              <a:rPr lang="en-US"/>
              <a:t>As Manito watched the current move gently around the stones, he began to understand that even the smallest stream could nourish an entire world.</a:t>
            </a:r>
          </a:p>
          <a:p>
            <a:r>
              <a:rPr lang="en-US"/>
              <a:t>Every living thing depended upon it.</a:t>
            </a:r>
          </a:p>
          <a:p>
            <a:r>
              <a:rPr lang="en-US"/>
              <a:t>And every living thing had a purpose."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6</a:t>
            </a:fld>
            <a:endParaRPr lang="en-US"/>
          </a:p>
        </p:txBody>
      </p:sp>
    </p:spTree>
    <p:extLst>
      <p:ext uri="{BB962C8B-B14F-4D97-AF65-F5344CB8AC3E}">
        <p14:creationId xmlns:p14="http://schemas.microsoft.com/office/powerpoint/2010/main" val="2677808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r>
              <a:rPr lang="en-US" dirty="0">
                <a:ea typeface="Calibri"/>
                <a:cs typeface="Calibri"/>
              </a:rPr>
              <a:t>       </a:t>
            </a:r>
            <a:r>
              <a:rPr lang="en-US"/>
              <a:t>Every gift from the land was treated with respect.</a:t>
            </a:r>
          </a:p>
          <a:p>
            <a:r>
              <a:rPr lang="en-US"/>
              <a:t>The Jumano people understood that what was gathered from nature should never be wasted. Plants, seeds, fruits, grasses, and fibers each served a purpose, providing food, medicine, clothing, baskets, tools, and countless other necessities of daily life.</a:t>
            </a:r>
          </a:p>
          <a:p>
            <a:r>
              <a:rPr lang="en-US"/>
              <a:t>The elder carefully sorted the day's gathering, taking only what was needed.</a:t>
            </a:r>
          </a:p>
          <a:p>
            <a:r>
              <a:rPr lang="en-US"/>
              <a:t>Manito watched each movement with quiet attention.</a:t>
            </a:r>
          </a:p>
          <a:p>
            <a:r>
              <a:rPr lang="en-US"/>
              <a:t>No lesson was hurried.</a:t>
            </a:r>
          </a:p>
          <a:p>
            <a:r>
              <a:rPr lang="en-US"/>
              <a:t>No words were necessary.</a:t>
            </a:r>
          </a:p>
          <a:p>
            <a:r>
              <a:rPr lang="en-US"/>
              <a:t>By observing the elder's patience and care, he learned that wisdom was found not only in knowing what to gather, but in knowing how to honor the gifts that the Creator had provided.</a:t>
            </a:r>
          </a:p>
          <a:p>
            <a:r>
              <a:rPr lang="en-US"/>
              <a:t>Respect for the land began with gratitude.</a:t>
            </a:r>
          </a:p>
          <a:p>
            <a:r>
              <a:rPr lang="en-US"/>
              <a:t>And gratitude began with understanding."</a:t>
            </a:r>
          </a:p>
          <a:p>
            <a:r>
              <a:rPr lang="en-US" dirty="0">
                <a:ea typeface="Calibri"/>
                <a:cs typeface="Calibri"/>
              </a:rPr>
              <a:t>                               </a:t>
            </a:r>
            <a:endParaRPr lang="en-US"/>
          </a:p>
        </p:txBody>
      </p:sp>
      <p:sp>
        <p:nvSpPr>
          <p:cNvPr id="4" name="Slide Number Placeholder 3"/>
          <p:cNvSpPr>
            <a:spLocks noGrp="1"/>
          </p:cNvSpPr>
          <p:nvPr>
            <p:ph type="sldNum" sz="quarter" idx="5"/>
          </p:nvPr>
        </p:nvSpPr>
        <p:spPr/>
        <p:txBody>
          <a:bodyPr/>
          <a:lstStyle/>
          <a:p>
            <a:fld id="{0615F641-15CB-4E21-8F6D-E938C3C26A3B}" type="slidenum">
              <a:t>7</a:t>
            </a:fld>
            <a:endParaRPr lang="en-US"/>
          </a:p>
        </p:txBody>
      </p:sp>
    </p:spTree>
    <p:extLst>
      <p:ext uri="{BB962C8B-B14F-4D97-AF65-F5344CB8AC3E}">
        <p14:creationId xmlns:p14="http://schemas.microsoft.com/office/powerpoint/2010/main" val="2524557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the day drew to a close, the lessons of the land continued.</a:t>
            </a:r>
          </a:p>
          <a:p>
            <a:r>
              <a:rPr lang="en-US"/>
              <a:t>What had been gathered with care was now prepared with patience.</a:t>
            </a:r>
          </a:p>
          <a:p>
            <a:r>
              <a:rPr lang="en-US"/>
              <a:t>The elder's hands moved slowly, weaving each strand into a strong basket. Nothing was hurried. Every movement reflected years of experience and respect for the gifts of the Creator.</a:t>
            </a:r>
          </a:p>
          <a:p>
            <a:r>
              <a:rPr lang="en-US"/>
              <a:t>Manito watched quietly.</a:t>
            </a:r>
          </a:p>
          <a:p>
            <a:r>
              <a:rPr lang="en-US"/>
              <a:t>He was learning that knowledge was not measured by how much a person could say, but by what a person could do.</a:t>
            </a:r>
          </a:p>
          <a:p>
            <a:r>
              <a:rPr lang="en-US"/>
              <a:t>Every basket began with a single strand.</a:t>
            </a:r>
          </a:p>
          <a:p>
            <a:r>
              <a:rPr lang="en-US"/>
              <a:t>Every skill began with a single lesson.</a:t>
            </a:r>
          </a:p>
          <a:p>
            <a:r>
              <a:rPr lang="en-US"/>
              <a:t>And every lesson became part of the wisdom that one day would be passed to the next generation.</a:t>
            </a:r>
          </a:p>
          <a:p>
            <a:r>
              <a:rPr lang="en-US"/>
              <a:t>In this way, the knowledge of the Jumano people lived on—not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8</a:t>
            </a:fld>
            <a:endParaRPr lang="en-US"/>
          </a:p>
        </p:txBody>
      </p:sp>
    </p:spTree>
    <p:extLst>
      <p:ext uri="{BB962C8B-B14F-4D97-AF65-F5344CB8AC3E}">
        <p14:creationId xmlns:p14="http://schemas.microsoft.com/office/powerpoint/2010/main" val="315258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the day drew to a close, the lessons of the land continued.</a:t>
            </a:r>
          </a:p>
          <a:p>
            <a:r>
              <a:rPr lang="en-US"/>
              <a:t>What had been gathered with care was now prepared with patience.</a:t>
            </a:r>
          </a:p>
          <a:p>
            <a:r>
              <a:rPr lang="en-US"/>
              <a:t>The elder's hands moved slowly, weaving each strand into a strong basket. Nothing was hurried. Every movement reflected years of experience and respect for the gifts of the Creator.</a:t>
            </a:r>
          </a:p>
          <a:p>
            <a:r>
              <a:rPr lang="en-US"/>
              <a:t>Manito watched quietly.</a:t>
            </a:r>
          </a:p>
          <a:p>
            <a:r>
              <a:rPr lang="en-US"/>
              <a:t>He was learning that knowledge was not measured by how much a person could say, but by what a person could do.</a:t>
            </a:r>
          </a:p>
          <a:p>
            <a:r>
              <a:rPr lang="en-US"/>
              <a:t>Every basket began with a single strand.</a:t>
            </a:r>
          </a:p>
          <a:p>
            <a:r>
              <a:rPr lang="en-US"/>
              <a:t>Every skill began with a single lesson.</a:t>
            </a:r>
          </a:p>
          <a:p>
            <a:r>
              <a:rPr lang="en-US"/>
              <a:t>And every lesson became part of the wisdom that one day would be passed to the next generation.</a:t>
            </a:r>
          </a:p>
          <a:p>
            <a:r>
              <a:rPr lang="en-US"/>
              <a:t>In this way, the knowledge of the Jumano people lived on—not only through words, but through the work of their hands."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9</a:t>
            </a:fld>
            <a:endParaRPr lang="en-US"/>
          </a:p>
        </p:txBody>
      </p:sp>
    </p:spTree>
    <p:extLst>
      <p:ext uri="{BB962C8B-B14F-4D97-AF65-F5344CB8AC3E}">
        <p14:creationId xmlns:p14="http://schemas.microsoft.com/office/powerpoint/2010/main" val="2328120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 evening settled across the Jumano homeland, another day of learning came to an end.</a:t>
            </a:r>
          </a:p>
          <a:p>
            <a:r>
              <a:rPr lang="en-US"/>
              <a:t>The work of the day was finished, but the lessons remained.</a:t>
            </a:r>
          </a:p>
          <a:p>
            <a:r>
              <a:rPr lang="en-US"/>
              <a:t>The elder and Manito rested quietly beside the warmth of the fire.</a:t>
            </a:r>
          </a:p>
          <a:p>
            <a:r>
              <a:rPr lang="en-US"/>
              <a:t>Neither felt the need to fill the silence with words.</a:t>
            </a:r>
          </a:p>
          <a:p>
            <a:r>
              <a:rPr lang="en-US"/>
              <a:t>Among the Jumano people, silence was never empty.</a:t>
            </a:r>
          </a:p>
          <a:p>
            <a:r>
              <a:rPr lang="en-US"/>
              <a:t>It was a time to remember.</a:t>
            </a:r>
          </a:p>
          <a:p>
            <a:r>
              <a:rPr lang="en-US"/>
              <a:t>A time to reflect.</a:t>
            </a:r>
          </a:p>
          <a:p>
            <a:r>
              <a:rPr lang="en-US"/>
              <a:t>A time to give thanks for the gifts the Creator had placed upon the land.</a:t>
            </a:r>
          </a:p>
          <a:p>
            <a:r>
              <a:rPr lang="en-US"/>
              <a:t>As the last light disappeared beyond the western mesas, Manito carried with him more than memories of the day's journey.</a:t>
            </a:r>
          </a:p>
          <a:p>
            <a:r>
              <a:rPr lang="en-US"/>
              <a:t>He carried a deeper understanding that every plant, every stream, every animal, and every person shared a place within the great circle of life.</a:t>
            </a:r>
          </a:p>
          <a:p>
            <a:r>
              <a:rPr lang="en-US"/>
              <a:t>The elder had taught without many words.</a:t>
            </a:r>
          </a:p>
          <a:p>
            <a:r>
              <a:rPr lang="en-US"/>
              <a:t>The land had done the teaching.</a:t>
            </a:r>
          </a:p>
          <a:p>
            <a:r>
              <a:rPr lang="en-US"/>
              <a:t>And Manito had learned."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10</a:t>
            </a:fld>
            <a:endParaRPr lang="en-US"/>
          </a:p>
        </p:txBody>
      </p:sp>
    </p:spTree>
    <p:extLst>
      <p:ext uri="{BB962C8B-B14F-4D97-AF65-F5344CB8AC3E}">
        <p14:creationId xmlns:p14="http://schemas.microsoft.com/office/powerpoint/2010/main" val="3559829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sun now rests beyond the western mesas, and another day has come to its end.</a:t>
            </a:r>
          </a:p>
          <a:p>
            <a:r>
              <a:rPr lang="en-US"/>
              <a:t>For the Jumano people, each day brought new opportunities to learn from the Creator's world.</a:t>
            </a:r>
          </a:p>
          <a:p>
            <a:r>
              <a:rPr lang="en-US"/>
              <a:t>The land gave food.</a:t>
            </a:r>
          </a:p>
          <a:p>
            <a:r>
              <a:rPr lang="en-US"/>
              <a:t>The streams gave water.</a:t>
            </a:r>
          </a:p>
          <a:p>
            <a:r>
              <a:rPr lang="en-US"/>
              <a:t>The plants gave medicine and materials.</a:t>
            </a:r>
          </a:p>
          <a:p>
            <a:r>
              <a:rPr lang="en-US"/>
              <a:t>The animals provided what was needed for life.</a:t>
            </a:r>
          </a:p>
          <a:p>
            <a:r>
              <a:rPr lang="en-US"/>
              <a:t>Nothing was taken without gratitude.</a:t>
            </a:r>
          </a:p>
          <a:p>
            <a:r>
              <a:rPr lang="en-US"/>
              <a:t>Nothing was wasted without purpose.</a:t>
            </a:r>
          </a:p>
          <a:p>
            <a:r>
              <a:rPr lang="en-US"/>
              <a:t>As Manito looked across the quiet valley, he understood that the greatest lesson of the day was not about a single plant, a stream, or an animal.</a:t>
            </a:r>
          </a:p>
          <a:p>
            <a:r>
              <a:rPr lang="en-US"/>
              <a:t>It was about respect.</a:t>
            </a:r>
          </a:p>
          <a:p>
            <a:r>
              <a:rPr lang="en-US"/>
              <a:t>Respect for the Creator.</a:t>
            </a:r>
          </a:p>
          <a:p>
            <a:r>
              <a:rPr lang="en-US"/>
              <a:t>Respect for the land.</a:t>
            </a:r>
          </a:p>
          <a:p>
            <a:r>
              <a:rPr lang="en-US"/>
              <a:t>Respect for every living thing.</a:t>
            </a:r>
          </a:p>
          <a:p>
            <a:r>
              <a:rPr lang="en-US"/>
              <a:t>These were the teachings that shaped the Jumano people for generations.</a:t>
            </a:r>
          </a:p>
          <a:p>
            <a:r>
              <a:rPr lang="en-US"/>
              <a:t>May we remember them.</a:t>
            </a:r>
          </a:p>
          <a:p>
            <a:r>
              <a:rPr lang="en-US"/>
              <a:t>May we honor them.</a:t>
            </a:r>
          </a:p>
          <a:p>
            <a:r>
              <a:rPr lang="en-US"/>
              <a:t>And may we continue to learn from the land, just as our ancestors did."</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615F641-15CB-4E21-8F6D-E938C3C26A3B}" type="slidenum">
              <a:t>11</a:t>
            </a:fld>
            <a:endParaRPr lang="en-US"/>
          </a:p>
        </p:txBody>
      </p:sp>
    </p:spTree>
    <p:extLst>
      <p:ext uri="{BB962C8B-B14F-4D97-AF65-F5344CB8AC3E}">
        <p14:creationId xmlns:p14="http://schemas.microsoft.com/office/powerpoint/2010/main" val="414502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8/9/26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microsoft.com/office/2018/10/relationships/comments" Target="../comments/modernComment_108_E48E4A7E.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mp3"/><Relationship Id="rId7" Type="http://schemas.openxmlformats.org/officeDocument/2006/relationships/image" Target="../media/image3.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audio" Target="../media/media3.mp3"/></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461A3B-FAC2-BCD9-0F86-CD0DF3466F4B}"/>
              </a:ext>
            </a:extLst>
          </p:cNvPr>
          <p:cNvPicPr>
            <a:picLocks noChangeAspect="1"/>
          </p:cNvPicPr>
          <p:nvPr/>
        </p:nvPicPr>
        <p:blipFill>
          <a:blip r:embed="rId6"/>
          <a:stretch>
            <a:fillRect/>
          </a:stretch>
        </p:blipFill>
        <p:spPr>
          <a:xfrm>
            <a:off x="952500" y="0"/>
            <a:ext cx="10287000" cy="6858000"/>
          </a:xfrm>
          <a:prstGeom prst="rect">
            <a:avLst/>
          </a:prstGeom>
        </p:spPr>
      </p:pic>
      <p:pic>
        <p:nvPicPr>
          <p:cNvPr id="3" name="Tribal Jungle Music - Aztec Jungle">
            <a:hlinkClick r:id="" action="ppaction://media"/>
            <a:extLst>
              <a:ext uri="{FF2B5EF4-FFF2-40B4-BE49-F238E27FC236}">
                <a16:creationId xmlns:a16="http://schemas.microsoft.com/office/drawing/2014/main" id="{B579739E-710B-9901-F36B-A08FDDF2B5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5161" y="5821591"/>
            <a:ext cx="730250" cy="730250"/>
          </a:xfrm>
          <a:prstGeom prst="rect">
            <a:avLst/>
          </a:prstGeom>
        </p:spPr>
      </p:pic>
    </p:spTree>
    <p:extLst>
      <p:ext uri="{BB962C8B-B14F-4D97-AF65-F5344CB8AC3E}">
        <p14:creationId xmlns:p14="http://schemas.microsoft.com/office/powerpoint/2010/main" val="3834530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7" repeatCount="indefinite" fill="remove" display="0">
                  <p:stCondLst>
                    <p:cond delay="indefinite"/>
                  </p:stCondLst>
                  <p:endCondLst>
                    <p:cond evt="onStopAudio" delay="0">
                      <p:tgtEl>
                        <p:sldTgt/>
                      </p:tgtEl>
                    </p:cond>
                  </p:endCondLst>
                </p:cTn>
                <p:tgtEl>
                  <p:spTgt spid="3"/>
                </p:tgtEl>
              </p:cMediaNode>
            </p:audio>
          </p:childTnLst>
        </p:cTn>
      </p:par>
    </p:tnLst>
  </p:timing>
  <p:extLst>
    <p:ext uri="{6950BFC3-D8DA-4A85-94F7-54DA5524770B}">
      <p188:commentRel xmlns:p188="http://schemas.microsoft.com/office/powerpoint/2018/8/main" r:id="rId5"/>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84878B-343B-B0B7-98CB-86AFFFC9545E}"/>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539234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36C60C-8B32-C5BE-BBDF-808C50E65FE0}"/>
              </a:ext>
            </a:extLst>
          </p:cNvPr>
          <p:cNvPicPr>
            <a:picLocks noChangeAspect="1"/>
          </p:cNvPicPr>
          <p:nvPr/>
        </p:nvPicPr>
        <p:blipFill>
          <a:blip r:embed="rId3"/>
          <a:stretch>
            <a:fillRect/>
          </a:stretch>
        </p:blipFill>
        <p:spPr>
          <a:xfrm>
            <a:off x="865415" y="0"/>
            <a:ext cx="10287000" cy="6858000"/>
          </a:xfrm>
          <a:prstGeom prst="rect">
            <a:avLst/>
          </a:prstGeom>
        </p:spPr>
      </p:pic>
      <p:sp>
        <p:nvSpPr>
          <p:cNvPr id="5" name="TextBox 4">
            <a:extLst>
              <a:ext uri="{FF2B5EF4-FFF2-40B4-BE49-F238E27FC236}">
                <a16:creationId xmlns:a16="http://schemas.microsoft.com/office/drawing/2014/main" id="{9E051610-9B8E-4742-4764-9E49A7355B1D}"/>
              </a:ext>
            </a:extLst>
          </p:cNvPr>
          <p:cNvSpPr txBox="1"/>
          <p:nvPr/>
        </p:nvSpPr>
        <p:spPr>
          <a:xfrm>
            <a:off x="8323943" y="2688771"/>
            <a:ext cx="304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"The land provides.</a:t>
            </a:r>
            <a:br>
              <a:rPr lang="en-US" dirty="0">
                <a:solidFill>
                  <a:schemeClr val="bg1"/>
                </a:solidFill>
              </a:rPr>
            </a:br>
            <a:r>
              <a:rPr lang="en-US">
                <a:solidFill>
                  <a:schemeClr val="bg1"/>
                </a:solidFill>
              </a:rPr>
              <a:t>The people give thanks.</a:t>
            </a:r>
            <a:br>
              <a:rPr lang="en-US" dirty="0">
                <a:solidFill>
                  <a:schemeClr val="bg1"/>
                </a:solidFill>
              </a:rPr>
            </a:br>
            <a:r>
              <a:rPr lang="en-US">
                <a:solidFill>
                  <a:schemeClr val="bg1"/>
                </a:solidFill>
              </a:rPr>
              <a:t>The lessons live on."</a:t>
            </a:r>
          </a:p>
          <a:p>
            <a:pPr algn="ctr"/>
            <a:endParaRPr lang="en-US"/>
          </a:p>
        </p:txBody>
      </p:sp>
    </p:spTree>
    <p:extLst>
      <p:ext uri="{BB962C8B-B14F-4D97-AF65-F5344CB8AC3E}">
        <p14:creationId xmlns:p14="http://schemas.microsoft.com/office/powerpoint/2010/main" val="2214900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3250"/>
                                  </p:stCondLst>
                                  <p:childTnLst>
                                    <p:set>
                                      <p:cBhvr>
                                        <p:cTn id="6" dur="1" fill="hold">
                                          <p:stCondLst>
                                            <p:cond delay="19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F01E564F-50D9-6EA5-FC33-364AB9EDF2C8}"/>
              </a:ext>
            </a:extLst>
          </p:cNvPr>
          <p:cNvPicPr>
            <a:picLocks noChangeAspect="1"/>
          </p:cNvPicPr>
          <p:nvPr/>
        </p:nvPicPr>
        <p:blipFill>
          <a:blip r:embed="rId7"/>
          <a:srcRect t="11525" b="4222"/>
          <a:stretch>
            <a:fillRect/>
          </a:stretch>
        </p:blipFill>
        <p:spPr>
          <a:xfrm>
            <a:off x="21" y="8540"/>
            <a:ext cx="12308094" cy="6849460"/>
          </a:xfrm>
          <a:prstGeom prst="rect">
            <a:avLst/>
          </a:prstGeom>
        </p:spPr>
      </p:pic>
      <p:pic>
        <p:nvPicPr>
          <p:cNvPr id="4" name="Picture 3">
            <a:hlinkClick r:id="" action="ppaction://media"/>
            <a:extLst>
              <a:ext uri="{FF2B5EF4-FFF2-40B4-BE49-F238E27FC236}">
                <a16:creationId xmlns:a16="http://schemas.microsoft.com/office/drawing/2014/main" id="{6AEEC294-6885-8F53-414B-1ACC0420250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76932" y="5915932"/>
            <a:ext cx="730250" cy="730250"/>
          </a:xfrm>
          <a:prstGeom prst="rect">
            <a:avLst/>
          </a:prstGeom>
        </p:spPr>
      </p:pic>
      <p:pic>
        <p:nvPicPr>
          <p:cNvPr id="2" name="Episode 4 Intro">
            <a:hlinkClick r:id="" action="ppaction://media"/>
            <a:extLst>
              <a:ext uri="{FF2B5EF4-FFF2-40B4-BE49-F238E27FC236}">
                <a16:creationId xmlns:a16="http://schemas.microsoft.com/office/drawing/2014/main" id="{77724619-0B15-0D4F-9B80-D28006018E57}"/>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54932" y="5182961"/>
            <a:ext cx="730250" cy="730250"/>
          </a:xfrm>
          <a:prstGeom prst="rect">
            <a:avLst/>
          </a:prstGeom>
        </p:spPr>
      </p:pic>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4"/>
                                        </p:tgtEl>
                                      </p:cBhvr>
                                    </p:cmd>
                                  </p:childTnLst>
                                </p:cTn>
                              </p:par>
                            </p:childTnLst>
                          </p:cTn>
                        </p:par>
                      </p:childTnLst>
                    </p:cTn>
                  </p:par>
                </p:childTnLst>
              </p:cTn>
              <p:nextCondLst>
                <p:cond evt="onClick" delay="0">
                  <p:tgtEl>
                    <p:spTgt spid="4"/>
                  </p:tgtEl>
                </p:cond>
              </p:nextCondLst>
            </p:seq>
            <p:audio>
              <p:cMediaNode>
                <p:cTn id="12" fill="hold" display="0">
                  <p:stCondLst>
                    <p:cond delay="indefinite"/>
                  </p:stCondLst>
                  <p:endCondLst>
                    <p:cond evt="onStopAudio" delay="0">
                      <p:tgtEl>
                        <p:sldTgt/>
                      </p:tgtEl>
                    </p:cond>
                  </p:endCondLst>
                </p:cTn>
                <p:tgtEl>
                  <p:spTgt spid="4"/>
                </p:tgtEl>
              </p:cMediaNode>
            </p:audio>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502649-9825-031E-B5B4-E94687DBEF3F}"/>
              </a:ext>
            </a:extLst>
          </p:cNvPr>
          <p:cNvPicPr>
            <a:picLocks noChangeAspect="1"/>
          </p:cNvPicPr>
          <p:nvPr/>
        </p:nvPicPr>
        <p:blipFill>
          <a:blip r:embed="rId4"/>
          <a:stretch>
            <a:fillRect/>
          </a:stretch>
        </p:blipFill>
        <p:spPr>
          <a:xfrm>
            <a:off x="952500" y="0"/>
            <a:ext cx="10287000" cy="6858000"/>
          </a:xfrm>
          <a:prstGeom prst="rect">
            <a:avLst/>
          </a:prstGeom>
        </p:spPr>
      </p:pic>
      <p:pic>
        <p:nvPicPr>
          <p:cNvPr id="5" name="Picture 4">
            <a:hlinkClick r:id="" action="ppaction://media"/>
            <a:extLst>
              <a:ext uri="{FF2B5EF4-FFF2-40B4-BE49-F238E27FC236}">
                <a16:creationId xmlns:a16="http://schemas.microsoft.com/office/drawing/2014/main" id="{B18E1823-7405-A3F3-B6D3-DCB89FB1E7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17389" y="5981246"/>
            <a:ext cx="730250" cy="730250"/>
          </a:xfrm>
          <a:prstGeom prst="rect">
            <a:avLst/>
          </a:prstGeom>
        </p:spPr>
      </p:pic>
    </p:spTree>
    <p:extLst>
      <p:ext uri="{BB962C8B-B14F-4D97-AF65-F5344CB8AC3E}">
        <p14:creationId xmlns:p14="http://schemas.microsoft.com/office/powerpoint/2010/main" val="1294890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FEB7BF-6148-6853-19CD-8584D4E29DD5}"/>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1643529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1808E5-3059-509A-3F4D-F6E41D64AEF0}"/>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2858513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D2E935-2BEF-F050-352E-EDA8701014FF}"/>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2907312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B71729-A673-C1C8-F561-97E478FDA094}"/>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3043288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D9E8B-CC0C-0B13-F541-97401D6BF6A8}"/>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2863212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F413B8-CAE5-06CD-2699-AB7247657D1E}"/>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707948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Felix Salmeron</cp:lastModifiedBy>
  <cp:revision>306</cp:revision>
  <dcterms:created xsi:type="dcterms:W3CDTF">2013-07-15T20:26:40Z</dcterms:created>
  <dcterms:modified xsi:type="dcterms:W3CDTF">2026-08-09T23:22:06Z</dcterms:modified>
</cp:coreProperties>
</file>